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3" r:id="rId2"/>
    <p:sldId id="298" r:id="rId3"/>
    <p:sldId id="299" r:id="rId4"/>
    <p:sldId id="327" r:id="rId5"/>
    <p:sldId id="300" r:id="rId6"/>
    <p:sldId id="301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26" r:id="rId19"/>
    <p:sldId id="314" r:id="rId20"/>
    <p:sldId id="315" r:id="rId21"/>
    <p:sldId id="318" r:id="rId22"/>
    <p:sldId id="317" r:id="rId23"/>
    <p:sldId id="316" r:id="rId24"/>
    <p:sldId id="319" r:id="rId25"/>
    <p:sldId id="320" r:id="rId26"/>
    <p:sldId id="321" r:id="rId27"/>
    <p:sldId id="322" r:id="rId28"/>
    <p:sldId id="323" r:id="rId29"/>
    <p:sldId id="324" r:id="rId30"/>
    <p:sldId id="325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unhofer" initials="F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74" y="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C9BF3-F44A-4D59-9887-74C846ACBE64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05CF0-D3E2-4587-A3DA-877B74EC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1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1DBA7E-C470-4211-838E-A0D55EF6EF6E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9AA3B2-4704-4AA0-98B7-97DE73DE7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eaVert"/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32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Fraunhofer Logo only"/>
          <p:cNvPicPr>
            <a:picLocks noChangeAspect="1" noChangeArrowheads="1"/>
          </p:cNvPicPr>
          <p:nvPr userDrawn="1"/>
        </p:nvPicPr>
        <p:blipFill>
          <a:blip r:embed="rId13" cstate="print">
            <a:lum bright="66000" contrast="-60000"/>
            <a:grayscl/>
          </a:blip>
          <a:srcRect/>
          <a:stretch>
            <a:fillRect/>
          </a:stretch>
        </p:blipFill>
        <p:spPr bwMode="auto">
          <a:xfrm>
            <a:off x="-457200" y="609600"/>
            <a:ext cx="10025063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Fraunhofer USA logo CESE in line 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6132795"/>
            <a:ext cx="1981200" cy="6452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Constructing Safety Assurance Cases for Medical Devices</a:t>
            </a:r>
            <a:endParaRPr 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3429000" cy="259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Arnab Ray, PhD </a:t>
            </a:r>
            <a:endParaRPr lang="en-US" sz="2000" dirty="0"/>
          </a:p>
          <a:p>
            <a:r>
              <a:rPr lang="en-US" sz="2000" dirty="0" smtClean="0"/>
              <a:t>Senior Research Scientist</a:t>
            </a:r>
          </a:p>
          <a:p>
            <a:pPr>
              <a:spcAft>
                <a:spcPts val="1200"/>
              </a:spcAft>
            </a:pPr>
            <a:r>
              <a:rPr lang="en-US" sz="1600" i="1" dirty="0" err="1" smtClean="0"/>
              <a:t>Fraunhofer</a:t>
            </a:r>
            <a:r>
              <a:rPr lang="en-US" sz="1600" i="1" dirty="0" smtClean="0"/>
              <a:t> USA Center for Experimental Software Engineering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45117" y="3124200"/>
            <a:ext cx="3429000" cy="2590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Rance Cleaveland, PhD Professor,</a:t>
            </a:r>
          </a:p>
          <a:p>
            <a:r>
              <a:rPr lang="en-US" sz="1600" i="1" dirty="0" smtClean="0"/>
              <a:t>Department of Computer Science</a:t>
            </a:r>
          </a:p>
          <a:p>
            <a:r>
              <a:rPr lang="en-US" sz="1600" i="1" dirty="0" smtClean="0"/>
              <a:t>University of Maryland</a:t>
            </a:r>
          </a:p>
        </p:txBody>
      </p:sp>
    </p:spTree>
    <p:extLst>
      <p:ext uri="{BB962C8B-B14F-4D97-AF65-F5344CB8AC3E}">
        <p14:creationId xmlns:p14="http://schemas.microsoft.com/office/powerpoint/2010/main" val="15289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Manufacturers &amp; Assurance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“More regulatory overhead”</a:t>
            </a:r>
          </a:p>
          <a:p>
            <a:r>
              <a:rPr lang="en-US" dirty="0" smtClean="0"/>
              <a:t>“Do I have to redo everything I have in terms of pictures?” </a:t>
            </a:r>
          </a:p>
          <a:p>
            <a:r>
              <a:rPr lang="en-US" dirty="0" smtClean="0"/>
              <a:t>“Where should I start?”</a:t>
            </a:r>
          </a:p>
          <a:p>
            <a:r>
              <a:rPr lang="en-US" dirty="0" smtClean="0"/>
              <a:t>“What would be acceptable evidence for the FDA?”</a:t>
            </a:r>
          </a:p>
          <a:p>
            <a:r>
              <a:rPr lang="en-US" dirty="0" smtClean="0"/>
              <a:t>“How deep should we argue?”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any “approval worthy” device submission, </a:t>
            </a:r>
            <a:r>
              <a:rPr lang="en-US" dirty="0"/>
              <a:t>t</a:t>
            </a:r>
            <a:r>
              <a:rPr lang="en-US" dirty="0" smtClean="0"/>
              <a:t>he safety assurance case already exists, albeit in an implicit and undocumented form</a:t>
            </a:r>
          </a:p>
          <a:p>
            <a:r>
              <a:rPr lang="en-US" dirty="0" smtClean="0"/>
              <a:t>Safety assurance case:</a:t>
            </a:r>
            <a:r>
              <a:rPr lang="en-US" dirty="0" smtClean="0">
                <a:sym typeface="Wingdings" pitchFamily="2" charset="2"/>
              </a:rPr>
              <a:t> Formally and explicitly codifies the logical trail of reasoning for a device’s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Outlines an approach for safety assurance case argumentation</a:t>
            </a:r>
          </a:p>
          <a:p>
            <a:pPr lvl="1"/>
            <a:r>
              <a:rPr lang="en-US" dirty="0" smtClean="0"/>
              <a:t>Goal: Serves as the logical glue for different parts of the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Generic Infusion Pump (GIP) Project</a:t>
            </a:r>
          </a:p>
          <a:p>
            <a:r>
              <a:rPr lang="en-US" dirty="0" smtClean="0"/>
              <a:t>Goal: Create an exemplar set of hazards, requirements, models for GIPs</a:t>
            </a:r>
          </a:p>
          <a:p>
            <a:r>
              <a:rPr lang="en-US" dirty="0" smtClean="0"/>
              <a:t>Example: GPCA (Generic Patient Controlled Analgesic Pump)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61244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4495800"/>
            <a:ext cx="533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Safety arguments vary by operating environment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5298792"/>
            <a:ext cx="589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PCA pump safe for home may not be safe in a moving van 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claim a device does nothing “bad”</a:t>
            </a:r>
          </a:p>
          <a:p>
            <a:pPr lvl="1"/>
            <a:r>
              <a:rPr lang="en-US" dirty="0" smtClean="0"/>
              <a:t>Comprehensively define “bad” (bad=anything that causes injury or death to human beings i.e. hazards)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77888"/>
            <a:ext cx="8915400" cy="5060911"/>
            <a:chOff x="228600" y="609600"/>
            <a:chExt cx="8569126" cy="4724400"/>
          </a:xfrm>
        </p:grpSpPr>
        <p:pic>
          <p:nvPicPr>
            <p:cNvPr id="205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09600"/>
              <a:ext cx="8569126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28600" y="3352800"/>
              <a:ext cx="2667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How do we establish this?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7" name="Up Arrow 6"/>
          <p:cNvSpPr/>
          <p:nvPr/>
        </p:nvSpPr>
        <p:spPr>
          <a:xfrm rot="2541182">
            <a:off x="1446484" y="3142679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hazards?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419600"/>
          </a:xfrm>
        </p:spPr>
        <p:txBody>
          <a:bodyPr/>
          <a:lstStyle/>
          <a:p>
            <a:r>
              <a:rPr lang="en-US" dirty="0" smtClean="0"/>
              <a:t>Theoretically impossible to claim all hazards have been identified </a:t>
            </a:r>
          </a:p>
          <a:p>
            <a:r>
              <a:rPr lang="en-US" dirty="0" smtClean="0"/>
              <a:t>Strategies for arguments</a:t>
            </a:r>
          </a:p>
          <a:p>
            <a:pPr lvl="1"/>
            <a:r>
              <a:rPr lang="en-US" dirty="0" smtClean="0"/>
              <a:t>Reference to standards</a:t>
            </a:r>
          </a:p>
          <a:p>
            <a:pPr lvl="1"/>
            <a:r>
              <a:rPr lang="en-US" dirty="0" smtClean="0"/>
              <a:t>Past adverse events (“We handle all </a:t>
            </a:r>
            <a:r>
              <a:rPr lang="en-US" dirty="0" smtClean="0"/>
              <a:t>adverse events reported in the past to FDA”)</a:t>
            </a:r>
            <a:endParaRPr lang="en-US" dirty="0" smtClean="0"/>
          </a:p>
          <a:p>
            <a:pPr lvl="1"/>
            <a:r>
              <a:rPr lang="en-US" dirty="0" smtClean="0"/>
              <a:t>Predicate device (“We handle same set of hazards as this product on market”)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77888"/>
            <a:ext cx="8915400" cy="5060911"/>
            <a:chOff x="228600" y="609600"/>
            <a:chExt cx="8569126" cy="4724400"/>
          </a:xfrm>
        </p:grpSpPr>
        <p:pic>
          <p:nvPicPr>
            <p:cNvPr id="205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09600"/>
              <a:ext cx="8569126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28600" y="3352800"/>
              <a:ext cx="2667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7" name="Up Arrow 6"/>
          <p:cNvSpPr/>
          <p:nvPr/>
        </p:nvSpPr>
        <p:spPr>
          <a:xfrm rot="2541182">
            <a:off x="6556423" y="5010449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0"/>
            <a:ext cx="918486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1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Food And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body charged with the responsibility of “protecting </a:t>
            </a:r>
            <a:r>
              <a:rPr lang="en-US" dirty="0"/>
              <a:t>the public health by assuring the safety, efficacy and security of human and veterinary drugs, biological products, </a:t>
            </a:r>
            <a:r>
              <a:rPr lang="en-US" b="1" dirty="0"/>
              <a:t>medical devices</a:t>
            </a:r>
            <a:r>
              <a:rPr lang="en-US" dirty="0"/>
              <a:t>, our nation’s food supply, cosmetics, and products that emit </a:t>
            </a:r>
            <a:r>
              <a:rPr lang="en-US" dirty="0" smtClean="0"/>
              <a:t>radiation”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648200"/>
            <a:ext cx="1600200" cy="766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5012833"/>
            <a:ext cx="12192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principle: “If bubble size is greater than X microns, then hazard air-in-line has occurred. The patient is not impacted if infusion is stopped before bubble reaches bloodstream and he is notified ”</a:t>
            </a:r>
          </a:p>
          <a:p>
            <a:pPr lvl="1"/>
            <a:r>
              <a:rPr lang="en-US" dirty="0" smtClean="0"/>
              <a:t>Need to establish that this principle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0"/>
            <a:ext cx="918486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592432" y="3200400"/>
            <a:ext cx="817768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10200" y="2438400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Mechanism?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Exclusively mechanical or electrical</a:t>
            </a:r>
          </a:p>
          <a:p>
            <a:r>
              <a:rPr lang="en-US" dirty="0" smtClean="0"/>
              <a:t>Exclusively software (e.g. a range check for drug safe limits)</a:t>
            </a:r>
          </a:p>
          <a:p>
            <a:r>
              <a:rPr lang="en-US" dirty="0" smtClean="0"/>
              <a:t>Combination of all of them (mechanical + electrical+ software)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is mechanism that detects bubble size</a:t>
            </a:r>
          </a:p>
          <a:p>
            <a:r>
              <a:rPr lang="en-US" dirty="0" smtClean="0"/>
              <a:t>Once safe limit is crossed, signal goes to software controller</a:t>
            </a:r>
          </a:p>
          <a:p>
            <a:r>
              <a:rPr lang="en-US" dirty="0" smtClean="0"/>
              <a:t>Controller </a:t>
            </a:r>
          </a:p>
          <a:p>
            <a:pPr lvl="1"/>
            <a:r>
              <a:rPr lang="en-US" dirty="0" smtClean="0"/>
              <a:t>sends message to alarm module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tops mechanical pump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Obligations?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Entire mechanism is able to detect bubble size appropriately</a:t>
            </a:r>
          </a:p>
          <a:p>
            <a:r>
              <a:rPr lang="en-US" dirty="0" smtClean="0"/>
              <a:t>(Time from bubble introduction to detection) + (Time from detection to stoppage of infusion)&lt; Safe limit such that bubble does not reach bloodstream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mechanism-specific constraints on implementations</a:t>
            </a:r>
          </a:p>
          <a:p>
            <a:r>
              <a:rPr lang="en-US" sz="1600" dirty="0"/>
              <a:t>R1: </a:t>
            </a:r>
            <a:r>
              <a:rPr lang="en-US" sz="1600" i="1" dirty="0"/>
              <a:t>An air-bubble must be detected by sensor within “t” time units of its introduction</a:t>
            </a:r>
            <a:r>
              <a:rPr lang="en-US" sz="1600" dirty="0"/>
              <a:t>.</a:t>
            </a:r>
          </a:p>
          <a:p>
            <a:r>
              <a:rPr lang="en-US" sz="1600" dirty="0"/>
              <a:t>R2: </a:t>
            </a:r>
            <a:r>
              <a:rPr lang="en-US" sz="1600" i="1" dirty="0"/>
              <a:t>The controller software can transition from an infusion mode to an alarming mode within “s” time units</a:t>
            </a:r>
            <a:r>
              <a:rPr lang="en-US" sz="1600" dirty="0"/>
              <a:t> </a:t>
            </a:r>
            <a:r>
              <a:rPr lang="en-US" sz="1600" i="1" dirty="0"/>
              <a:t>of hazard detection by sensor.</a:t>
            </a:r>
            <a:endParaRPr lang="en-US" sz="1600" dirty="0"/>
          </a:p>
          <a:p>
            <a:r>
              <a:rPr lang="en-US" sz="1600" dirty="0"/>
              <a:t>R3: </a:t>
            </a:r>
            <a:r>
              <a:rPr lang="en-US" sz="1600" i="1" dirty="0"/>
              <a:t>No infusion should be possible in the alarming mode</a:t>
            </a:r>
            <a:r>
              <a:rPr lang="en-US" sz="1600" dirty="0"/>
              <a:t>.</a:t>
            </a:r>
          </a:p>
          <a:p>
            <a:r>
              <a:rPr lang="en-US" sz="1600" dirty="0"/>
              <a:t>R4: </a:t>
            </a:r>
            <a:r>
              <a:rPr lang="en-US" sz="1600" i="1" dirty="0"/>
              <a:t>An alarm should be sufficiently loud to be heard</a:t>
            </a:r>
            <a:r>
              <a:rPr lang="en-US" sz="1600" dirty="0"/>
              <a:t>.</a:t>
            </a:r>
          </a:p>
          <a:p>
            <a:r>
              <a:rPr lang="en-US" sz="1600" dirty="0"/>
              <a:t>R5: </a:t>
            </a:r>
            <a:r>
              <a:rPr lang="en-US" sz="1600" i="1" dirty="0"/>
              <a:t>The time between the detection of an air-bubble and its entry into the patient’s bloodstream is more than </a:t>
            </a:r>
            <a:r>
              <a:rPr lang="en-US" sz="1600" i="1" dirty="0" err="1"/>
              <a:t>s+t</a:t>
            </a:r>
            <a:r>
              <a:rPr lang="en-US" sz="1600" i="1" dirty="0"/>
              <a:t> time units.</a:t>
            </a:r>
            <a:endParaRPr lang="en-US" sz="1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Safety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419600"/>
          </a:xfrm>
        </p:spPr>
        <p:txBody>
          <a:bodyPr/>
          <a:lstStyle/>
          <a:p>
            <a:r>
              <a:rPr lang="en-US" dirty="0" smtClean="0"/>
              <a:t>Set of safety requirements </a:t>
            </a:r>
          </a:p>
          <a:p>
            <a:pPr lvl="1"/>
            <a:r>
              <a:rPr lang="en-US" dirty="0" smtClean="0"/>
              <a:t>is relevant (no safety requirement not linked to a hazard)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exhaustive (all aspects of the principle of hazard detection, harm prevention and recovery have been translated to requirements)</a:t>
            </a:r>
          </a:p>
          <a:p>
            <a:pPr lvl="1"/>
            <a:r>
              <a:rPr lang="en-US" dirty="0" smtClean="0"/>
              <a:t>is trustworthy (the safety requirements are internally consistent i.e. do not contradict each other)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0"/>
            <a:ext cx="918486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962400" y="4419600"/>
            <a:ext cx="817768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62800" y="4495800"/>
            <a:ext cx="817768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Satisfy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mechanism as to how its behavior is captured</a:t>
            </a:r>
          </a:p>
          <a:p>
            <a:pPr lvl="1"/>
            <a:r>
              <a:rPr lang="en-US" dirty="0" smtClean="0"/>
              <a:t>Behavior of fully mechanical &amp; electrical systems can be captured by specifications (motor speed, voltage rating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Software systems are more problematic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Sub-claims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software system satisfies the set of safety requirements” may broken down into sub-claims with a development standard (e.g. IEC 62304) as reference </a:t>
            </a:r>
          </a:p>
          <a:p>
            <a:pPr lvl="1"/>
            <a:r>
              <a:rPr lang="en-US" dirty="0" smtClean="0"/>
              <a:t>One sub-claim for every step of the </a:t>
            </a:r>
            <a:r>
              <a:rPr lang="en-US" dirty="0" smtClean="0"/>
              <a:t>process (product specific)</a:t>
            </a:r>
            <a:endParaRPr lang="en-US" dirty="0" smtClean="0"/>
          </a:p>
          <a:p>
            <a:pPr lvl="1"/>
            <a:r>
              <a:rPr lang="en-US" dirty="0" smtClean="0"/>
              <a:t>Overall compliance with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Regulatory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r>
              <a:rPr lang="en-US" sz="2800" b="1" dirty="0" smtClean="0"/>
              <a:t>510(k)</a:t>
            </a:r>
            <a:r>
              <a:rPr lang="en-US" sz="2800" dirty="0" smtClean="0"/>
              <a:t>: device </a:t>
            </a:r>
            <a:r>
              <a:rPr lang="en-US" sz="2800" dirty="0"/>
              <a:t>to be marketed is as </a:t>
            </a:r>
            <a:r>
              <a:rPr lang="en-US" sz="2800" b="1" dirty="0"/>
              <a:t>safe </a:t>
            </a:r>
            <a:r>
              <a:rPr lang="en-US" sz="2800" dirty="0"/>
              <a:t>and </a:t>
            </a:r>
            <a:r>
              <a:rPr lang="en-US" sz="2800" b="1" dirty="0"/>
              <a:t>effective</a:t>
            </a:r>
            <a:r>
              <a:rPr lang="en-US" sz="2800" dirty="0"/>
              <a:t>, that is, substantially equivalent (SE), to a legally marketed device that is not subject to premarket approval (PMA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/>
              <a:t>PMA</a:t>
            </a:r>
            <a:r>
              <a:rPr lang="en-US" sz="2800" dirty="0" smtClean="0"/>
              <a:t>: Approval  </a:t>
            </a:r>
            <a:r>
              <a:rPr lang="en-US" sz="2800" dirty="0"/>
              <a:t>based on a determination by FDA that the PMA contains sufficient valid scientific evidence that provides reasonable assurance that the device is </a:t>
            </a:r>
            <a:r>
              <a:rPr lang="en-US" sz="2800" b="1" dirty="0"/>
              <a:t>safe</a:t>
            </a:r>
            <a:r>
              <a:rPr lang="en-US" sz="2800" dirty="0"/>
              <a:t> and </a:t>
            </a:r>
            <a:r>
              <a:rPr lang="en-US" sz="2800" b="1" dirty="0"/>
              <a:t>effective</a:t>
            </a:r>
            <a:r>
              <a:rPr lang="en-US" sz="2800" dirty="0"/>
              <a:t> for its intended use or uses</a:t>
            </a:r>
          </a:p>
        </p:txBody>
      </p:sp>
    </p:spTree>
    <p:extLst>
      <p:ext uri="{BB962C8B-B14F-4D97-AF65-F5344CB8AC3E}">
        <p14:creationId xmlns:p14="http://schemas.microsoft.com/office/powerpoint/2010/main" val="33531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“re-do” what you have already done</a:t>
            </a:r>
          </a:p>
          <a:p>
            <a:r>
              <a:rPr lang="en-US" dirty="0" smtClean="0"/>
              <a:t>Fill in the logical gaps</a:t>
            </a:r>
          </a:p>
          <a:p>
            <a:r>
              <a:rPr lang="en-US" dirty="0" smtClean="0"/>
              <a:t>While a perfect assurance case may not be possible, something is better than </a:t>
            </a:r>
            <a:r>
              <a:rPr lang="en-US" dirty="0" smtClean="0"/>
              <a:t>nothing</a:t>
            </a:r>
          </a:p>
          <a:p>
            <a:r>
              <a:rPr lang="en-US" dirty="0" smtClean="0"/>
              <a:t>Security Assurance Cases?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medical device “submissions” to the FDA</a:t>
            </a:r>
          </a:p>
          <a:p>
            <a:r>
              <a:rPr lang="en-US" dirty="0" smtClean="0"/>
              <a:t>Safety assurance cases—a solution?</a:t>
            </a:r>
          </a:p>
          <a:p>
            <a:r>
              <a:rPr lang="en-US" dirty="0" smtClean="0"/>
              <a:t>More problems with that</a:t>
            </a:r>
          </a:p>
          <a:p>
            <a:r>
              <a:rPr lang="en-US" dirty="0" smtClean="0"/>
              <a:t>Some light inside the tunnel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Does not harm the patient (i.e. it cannot do something bad)</a:t>
            </a:r>
          </a:p>
          <a:p>
            <a:pPr lvl="1"/>
            <a:r>
              <a:rPr lang="en-US" dirty="0" smtClean="0"/>
              <a:t>e.g. introduce an air bubble into bloodstream</a:t>
            </a:r>
          </a:p>
          <a:p>
            <a:r>
              <a:rPr lang="en-US" dirty="0" smtClean="0"/>
              <a:t>Effectiveness:  Does something “good” (clinically)</a:t>
            </a:r>
          </a:p>
          <a:p>
            <a:pPr lvl="1"/>
            <a:r>
              <a:rPr lang="en-US" dirty="0" smtClean="0"/>
              <a:t>e.g. a device that claims to detect early signs of a particular type of cancer actually does what it claims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Manufacturers:</a:t>
            </a:r>
          </a:p>
          <a:p>
            <a:pPr lvl="1"/>
            <a:r>
              <a:rPr lang="en-US" dirty="0" smtClean="0"/>
              <a:t>The PMA/510(k) process is expensive</a:t>
            </a:r>
          </a:p>
          <a:p>
            <a:pPr lvl="1"/>
            <a:r>
              <a:rPr lang="en-US" dirty="0" smtClean="0"/>
              <a:t>Procedures and expectations from the FDA, they claim, are not clearly defined </a:t>
            </a:r>
          </a:p>
          <a:p>
            <a:pPr lvl="1"/>
            <a:r>
              <a:rPr lang="en-US" dirty="0" smtClean="0"/>
              <a:t>Regulatory regime provides a high cost of entry for new players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419600"/>
          </a:xfrm>
        </p:spPr>
        <p:txBody>
          <a:bodyPr/>
          <a:lstStyle/>
          <a:p>
            <a:r>
              <a:rPr lang="en-US" sz="2400" dirty="0" smtClean="0"/>
              <a:t>Regulators</a:t>
            </a:r>
          </a:p>
          <a:p>
            <a:pPr lvl="1"/>
            <a:r>
              <a:rPr lang="en-US" sz="2400" dirty="0" smtClean="0"/>
              <a:t>Submissions become more complex</a:t>
            </a:r>
          </a:p>
          <a:p>
            <a:pPr lvl="2"/>
            <a:r>
              <a:rPr lang="en-US" dirty="0" smtClean="0"/>
              <a:t>Software ! </a:t>
            </a:r>
          </a:p>
          <a:p>
            <a:pPr lvl="1"/>
            <a:r>
              <a:rPr lang="en-US" sz="2400" dirty="0" smtClean="0"/>
              <a:t>Time given to regulators to take decisions has remained same</a:t>
            </a:r>
          </a:p>
          <a:p>
            <a:pPr lvl="1"/>
            <a:r>
              <a:rPr lang="en-US" sz="2400" dirty="0" smtClean="0"/>
              <a:t>Submissions remain unstructured</a:t>
            </a:r>
          </a:p>
          <a:p>
            <a:pPr lvl="2"/>
            <a:r>
              <a:rPr lang="en-US" dirty="0" smtClean="0"/>
              <a:t>Table of contents pointing to different sections of submission is provided</a:t>
            </a:r>
          </a:p>
          <a:p>
            <a:pPr lvl="2"/>
            <a:r>
              <a:rPr lang="en-US" dirty="0" smtClean="0"/>
              <a:t>How the different sections contribute to safety argument not clear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Infusion 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infusion pump infuses fluids, medication or nutrients into a patient's circulatory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Problematic class of devices responsible for a number of adverse events every year</a:t>
            </a:r>
          </a:p>
          <a:p>
            <a:r>
              <a:rPr lang="en-US" dirty="0" smtClean="0"/>
              <a:t>Includes insulin pumps, patient-controlled analgesic pumps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for Industry and FDA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“FDA </a:t>
            </a:r>
            <a:r>
              <a:rPr lang="en-US" dirty="0"/>
              <a:t>recommends that you submit your information through a framework known as an </a:t>
            </a:r>
            <a:r>
              <a:rPr lang="en-US" b="1" dirty="0"/>
              <a:t>assurance case or assurance case </a:t>
            </a:r>
            <a:r>
              <a:rPr lang="en-US" b="1" dirty="0" smtClean="0"/>
              <a:t>report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noFill/>
        <a:ln>
          <a:solidFill>
            <a:schemeClr val="accent3"/>
          </a:solidFill>
          <a:tailEnd type="arrow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65509</TotalTime>
  <Words>1100</Words>
  <Application>Microsoft Office PowerPoint</Application>
  <PresentationFormat>On-screen Show (4:3)</PresentationFormat>
  <Paragraphs>140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Constructing Safety Assurance Cases for Medical Devices</vt:lpstr>
      <vt:lpstr>The Food And Drug Administration</vt:lpstr>
      <vt:lpstr>The Regulatory Process</vt:lpstr>
      <vt:lpstr>Outline Of Talk</vt:lpstr>
      <vt:lpstr>Definition of Safety</vt:lpstr>
      <vt:lpstr>The General Problem</vt:lpstr>
      <vt:lpstr>The General Problem</vt:lpstr>
      <vt:lpstr>External Infusion Pumps</vt:lpstr>
      <vt:lpstr>Guidance for Industry and FDA Staff</vt:lpstr>
      <vt:lpstr>Manufacturers &amp; Assurance Cases</vt:lpstr>
      <vt:lpstr>Our Thesis</vt:lpstr>
      <vt:lpstr>The Paper</vt:lpstr>
      <vt:lpstr>Example Used</vt:lpstr>
      <vt:lpstr>PowerPoint Presentation</vt:lpstr>
      <vt:lpstr>What is Safe?</vt:lpstr>
      <vt:lpstr>PowerPoint Presentation</vt:lpstr>
      <vt:lpstr>All hazards?</vt:lpstr>
      <vt:lpstr>PowerPoint Presentation</vt:lpstr>
      <vt:lpstr>PowerPoint Presentation</vt:lpstr>
      <vt:lpstr>Example </vt:lpstr>
      <vt:lpstr>PowerPoint Presentation</vt:lpstr>
      <vt:lpstr>Mechanism</vt:lpstr>
      <vt:lpstr>Example</vt:lpstr>
      <vt:lpstr>Proof Obligations?</vt:lpstr>
      <vt:lpstr>Safety Requirements</vt:lpstr>
      <vt:lpstr>Safety Requirements</vt:lpstr>
      <vt:lpstr>PowerPoint Presentation</vt:lpstr>
      <vt:lpstr>Mechanisms Satisfy Requirements</vt:lpstr>
      <vt:lpstr>More Sub-claims</vt:lpstr>
      <vt:lpstr>Conclusions And Future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fherman</dc:creator>
  <cp:lastModifiedBy>ARNAB</cp:lastModifiedBy>
  <cp:revision>307</cp:revision>
  <cp:lastPrinted>2012-01-05T19:30:49Z</cp:lastPrinted>
  <dcterms:created xsi:type="dcterms:W3CDTF">2010-06-10T16:38:58Z</dcterms:created>
  <dcterms:modified xsi:type="dcterms:W3CDTF">2013-05-19T22:37:43Z</dcterms:modified>
</cp:coreProperties>
</file>