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73" r:id="rId2"/>
    <p:sldId id="298" r:id="rId3"/>
    <p:sldId id="299" r:id="rId4"/>
    <p:sldId id="327" r:id="rId5"/>
    <p:sldId id="300" r:id="rId6"/>
    <p:sldId id="301" r:id="rId7"/>
    <p:sldId id="302" r:id="rId8"/>
    <p:sldId id="303" r:id="rId9"/>
    <p:sldId id="304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26" r:id="rId19"/>
    <p:sldId id="314" r:id="rId20"/>
    <p:sldId id="315" r:id="rId21"/>
    <p:sldId id="318" r:id="rId22"/>
    <p:sldId id="317" r:id="rId23"/>
    <p:sldId id="316" r:id="rId24"/>
    <p:sldId id="319" r:id="rId25"/>
    <p:sldId id="320" r:id="rId26"/>
    <p:sldId id="321" r:id="rId27"/>
    <p:sldId id="322" r:id="rId28"/>
    <p:sldId id="323" r:id="rId29"/>
    <p:sldId id="324" r:id="rId30"/>
    <p:sldId id="325" r:id="rId3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unhofer" initials="F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E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774" y="8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C9BF3-F44A-4D59-9887-74C846ACBE64}" type="datetimeFigureOut">
              <a:rPr lang="en-US" smtClean="0"/>
              <a:t>5/19/2013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D05CF0-D3E2-4587-A3DA-877B74EC8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18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51DBA7E-C470-4211-838E-A0D55EF6EF6E}" type="datetimeFigureOut">
              <a:rPr lang="en-US" smtClean="0"/>
              <a:pPr/>
              <a:t>5/19/2013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A9AA3B2-4704-4AA0-98B7-97DE73DE73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750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b="0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83607-8B8D-448A-83A3-07180495AD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4419600"/>
          </a:xfrm>
          <a:prstGeom prst="rect">
            <a:avLst/>
          </a:prstGeom>
        </p:spPr>
        <p:txBody>
          <a:bodyPr vert="eaVert"/>
          <a:lstStyle>
            <a:lvl1pPr>
              <a:spcAft>
                <a:spcPts val="600"/>
              </a:spcAft>
              <a:defRPr>
                <a:latin typeface="Arial" pitchFamily="34" charset="0"/>
                <a:cs typeface="Arial" pitchFamily="34" charset="0"/>
              </a:defRPr>
            </a:lvl1pPr>
            <a:lvl2pPr>
              <a:spcAft>
                <a:spcPts val="600"/>
              </a:spcAft>
              <a:defRPr>
                <a:latin typeface="Arial" pitchFamily="34" charset="0"/>
                <a:cs typeface="Arial" pitchFamily="34" charset="0"/>
              </a:defRPr>
            </a:lvl2pPr>
            <a:lvl3pPr>
              <a:spcAft>
                <a:spcPts val="600"/>
              </a:spcAft>
              <a:defRPr>
                <a:latin typeface="Arial" pitchFamily="34" charset="0"/>
                <a:cs typeface="Arial" pitchFamily="34" charset="0"/>
              </a:defRPr>
            </a:lvl3pPr>
            <a:lvl4pPr>
              <a:spcAft>
                <a:spcPts val="600"/>
              </a:spcAft>
              <a:defRPr>
                <a:latin typeface="Arial" pitchFamily="34" charset="0"/>
                <a:cs typeface="Arial" pitchFamily="34" charset="0"/>
              </a:defRPr>
            </a:lvl4pPr>
            <a:lvl5pPr>
              <a:spcAft>
                <a:spcPts val="600"/>
              </a:spcAft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83607-8B8D-448A-83A3-07180495AD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>
            <a:lvl1pPr>
              <a:spcAft>
                <a:spcPts val="600"/>
              </a:spcAft>
              <a:defRPr>
                <a:latin typeface="Arial" pitchFamily="34" charset="0"/>
                <a:cs typeface="Arial" pitchFamily="34" charset="0"/>
              </a:defRPr>
            </a:lvl1pPr>
            <a:lvl2pPr>
              <a:spcAft>
                <a:spcPts val="600"/>
              </a:spcAft>
              <a:defRPr>
                <a:latin typeface="Arial" pitchFamily="34" charset="0"/>
                <a:cs typeface="Arial" pitchFamily="34" charset="0"/>
              </a:defRPr>
            </a:lvl2pPr>
            <a:lvl3pPr>
              <a:spcAft>
                <a:spcPts val="600"/>
              </a:spcAft>
              <a:defRPr>
                <a:latin typeface="Arial" pitchFamily="34" charset="0"/>
                <a:cs typeface="Arial" pitchFamily="34" charset="0"/>
              </a:defRPr>
            </a:lvl3pPr>
            <a:lvl4pPr>
              <a:spcAft>
                <a:spcPts val="600"/>
              </a:spcAft>
              <a:defRPr>
                <a:latin typeface="Arial" pitchFamily="34" charset="0"/>
                <a:cs typeface="Arial" pitchFamily="34" charset="0"/>
              </a:defRPr>
            </a:lvl4pPr>
            <a:lvl5pPr>
              <a:spcAft>
                <a:spcPts val="600"/>
              </a:spcAft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83607-8B8D-448A-83A3-07180495AD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b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600"/>
          </a:xfrm>
          <a:prstGeom prst="rect">
            <a:avLst/>
          </a:prstGeom>
        </p:spPr>
        <p:txBody>
          <a:bodyPr/>
          <a:lstStyle>
            <a:lvl1pPr>
              <a:spcAft>
                <a:spcPts val="600"/>
              </a:spcAft>
              <a:defRPr>
                <a:latin typeface="Arial" pitchFamily="34" charset="0"/>
                <a:cs typeface="Arial" pitchFamily="34" charset="0"/>
              </a:defRPr>
            </a:lvl1pPr>
            <a:lvl2pPr>
              <a:spcAft>
                <a:spcPts val="600"/>
              </a:spcAft>
              <a:defRPr>
                <a:latin typeface="Arial" pitchFamily="34" charset="0"/>
                <a:cs typeface="Arial" pitchFamily="34" charset="0"/>
              </a:defRPr>
            </a:lvl2pPr>
            <a:lvl3pPr>
              <a:spcAft>
                <a:spcPts val="600"/>
              </a:spcAft>
              <a:defRPr>
                <a:latin typeface="Arial" pitchFamily="34" charset="0"/>
                <a:cs typeface="Arial" pitchFamily="34" charset="0"/>
              </a:defRPr>
            </a:lvl3pPr>
            <a:lvl4pPr>
              <a:spcAft>
                <a:spcPts val="600"/>
              </a:spcAft>
              <a:defRPr>
                <a:latin typeface="Arial" pitchFamily="34" charset="0"/>
                <a:cs typeface="Arial" pitchFamily="34" charset="0"/>
              </a:defRPr>
            </a:lvl4pPr>
            <a:lvl5pPr>
              <a:spcAft>
                <a:spcPts val="600"/>
              </a:spcAft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83607-8B8D-448A-83A3-07180495AD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83607-8B8D-448A-83A3-07180495AD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Aft>
                <a:spcPts val="600"/>
              </a:spcAft>
              <a:defRPr sz="2800">
                <a:latin typeface="Arial" pitchFamily="34" charset="0"/>
                <a:cs typeface="Arial" pitchFamily="34" charset="0"/>
              </a:defRPr>
            </a:lvl1pPr>
            <a:lvl2pPr>
              <a:spcAft>
                <a:spcPts val="600"/>
              </a:spcAft>
              <a:defRPr sz="2400">
                <a:latin typeface="Arial" pitchFamily="34" charset="0"/>
                <a:cs typeface="Arial" pitchFamily="34" charset="0"/>
              </a:defRPr>
            </a:lvl2pPr>
            <a:lvl3pPr>
              <a:spcAft>
                <a:spcPts val="600"/>
              </a:spcAft>
              <a:defRPr sz="2000">
                <a:latin typeface="Arial" pitchFamily="34" charset="0"/>
                <a:cs typeface="Arial" pitchFamily="34" charset="0"/>
              </a:defRPr>
            </a:lvl3pPr>
            <a:lvl4pPr>
              <a:spcAft>
                <a:spcPts val="600"/>
              </a:spcAft>
              <a:defRPr sz="1800">
                <a:latin typeface="Arial" pitchFamily="34" charset="0"/>
                <a:cs typeface="Arial" pitchFamily="34" charset="0"/>
              </a:defRPr>
            </a:lvl4pPr>
            <a:lvl5pPr>
              <a:spcAft>
                <a:spcPts val="600"/>
              </a:spcAft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Aft>
                <a:spcPts val="600"/>
              </a:spcAft>
              <a:defRPr sz="2800">
                <a:latin typeface="Arial" pitchFamily="34" charset="0"/>
                <a:cs typeface="Arial" pitchFamily="34" charset="0"/>
              </a:defRPr>
            </a:lvl1pPr>
            <a:lvl2pPr>
              <a:spcAft>
                <a:spcPts val="600"/>
              </a:spcAft>
              <a:defRPr sz="2400">
                <a:latin typeface="Arial" pitchFamily="34" charset="0"/>
                <a:cs typeface="Arial" pitchFamily="34" charset="0"/>
              </a:defRPr>
            </a:lvl2pPr>
            <a:lvl3pPr>
              <a:spcAft>
                <a:spcPts val="600"/>
              </a:spcAft>
              <a:defRPr sz="2000">
                <a:latin typeface="Arial" pitchFamily="34" charset="0"/>
                <a:cs typeface="Arial" pitchFamily="34" charset="0"/>
              </a:defRPr>
            </a:lvl3pPr>
            <a:lvl4pPr>
              <a:spcAft>
                <a:spcPts val="600"/>
              </a:spcAft>
              <a:defRPr sz="1800">
                <a:latin typeface="Arial" pitchFamily="34" charset="0"/>
                <a:cs typeface="Arial" pitchFamily="34" charset="0"/>
              </a:defRPr>
            </a:lvl4pPr>
            <a:lvl5pPr>
              <a:spcAft>
                <a:spcPts val="600"/>
              </a:spcAft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83607-8B8D-448A-83A3-07180495AD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727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spcAft>
                <a:spcPts val="600"/>
              </a:spcAft>
              <a:defRPr sz="2400">
                <a:latin typeface="Arial" pitchFamily="34" charset="0"/>
                <a:cs typeface="Arial" pitchFamily="34" charset="0"/>
              </a:defRPr>
            </a:lvl1pPr>
            <a:lvl2pPr>
              <a:spcAft>
                <a:spcPts val="600"/>
              </a:spcAft>
              <a:defRPr sz="2000">
                <a:latin typeface="Arial" pitchFamily="34" charset="0"/>
                <a:cs typeface="Arial" pitchFamily="34" charset="0"/>
              </a:defRPr>
            </a:lvl2pPr>
            <a:lvl3pPr>
              <a:spcAft>
                <a:spcPts val="600"/>
              </a:spcAft>
              <a:defRPr sz="1800">
                <a:latin typeface="Arial" pitchFamily="34" charset="0"/>
                <a:cs typeface="Arial" pitchFamily="34" charset="0"/>
              </a:defRPr>
            </a:lvl3pPr>
            <a:lvl4pPr>
              <a:spcAft>
                <a:spcPts val="600"/>
              </a:spcAft>
              <a:defRPr sz="1600">
                <a:latin typeface="Arial" pitchFamily="34" charset="0"/>
                <a:cs typeface="Arial" pitchFamily="34" charset="0"/>
              </a:defRPr>
            </a:lvl4pPr>
            <a:lvl5pPr>
              <a:spcAft>
                <a:spcPts val="600"/>
              </a:spcAft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727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spcAft>
                <a:spcPts val="600"/>
              </a:spcAft>
              <a:defRPr sz="2400">
                <a:latin typeface="Arial" pitchFamily="34" charset="0"/>
                <a:cs typeface="Arial" pitchFamily="34" charset="0"/>
              </a:defRPr>
            </a:lvl1pPr>
            <a:lvl2pPr>
              <a:spcAft>
                <a:spcPts val="600"/>
              </a:spcAft>
              <a:defRPr sz="2000">
                <a:latin typeface="Arial" pitchFamily="34" charset="0"/>
                <a:cs typeface="Arial" pitchFamily="34" charset="0"/>
              </a:defRPr>
            </a:lvl2pPr>
            <a:lvl3pPr>
              <a:spcAft>
                <a:spcPts val="600"/>
              </a:spcAft>
              <a:defRPr sz="1800">
                <a:latin typeface="Arial" pitchFamily="34" charset="0"/>
                <a:cs typeface="Arial" pitchFamily="34" charset="0"/>
              </a:defRPr>
            </a:lvl3pPr>
            <a:lvl4pPr>
              <a:spcAft>
                <a:spcPts val="600"/>
              </a:spcAft>
              <a:defRPr sz="1600">
                <a:latin typeface="Arial" pitchFamily="34" charset="0"/>
                <a:cs typeface="Arial" pitchFamily="34" charset="0"/>
              </a:defRPr>
            </a:lvl4pPr>
            <a:lvl5pPr>
              <a:spcAft>
                <a:spcPts val="600"/>
              </a:spcAft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10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83607-8B8D-448A-83A3-07180495AD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83607-8B8D-448A-83A3-07180495AD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83607-8B8D-448A-83A3-07180495AD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spcAft>
                <a:spcPts val="600"/>
              </a:spcAft>
              <a:defRPr sz="3200">
                <a:latin typeface="Arial" pitchFamily="34" charset="0"/>
                <a:cs typeface="Arial" pitchFamily="34" charset="0"/>
              </a:defRPr>
            </a:lvl1pPr>
            <a:lvl2pPr>
              <a:spcAft>
                <a:spcPts val="600"/>
              </a:spcAft>
              <a:defRPr sz="2800">
                <a:latin typeface="Arial" pitchFamily="34" charset="0"/>
                <a:cs typeface="Arial" pitchFamily="34" charset="0"/>
              </a:defRPr>
            </a:lvl2pPr>
            <a:lvl3pPr>
              <a:spcAft>
                <a:spcPts val="600"/>
              </a:spcAft>
              <a:defRPr sz="2400">
                <a:latin typeface="Arial" pitchFamily="34" charset="0"/>
                <a:cs typeface="Arial" pitchFamily="34" charset="0"/>
              </a:defRPr>
            </a:lvl3pPr>
            <a:lvl4pPr>
              <a:spcAft>
                <a:spcPts val="600"/>
              </a:spcAft>
              <a:defRPr sz="2000">
                <a:latin typeface="Arial" pitchFamily="34" charset="0"/>
                <a:cs typeface="Arial" pitchFamily="34" charset="0"/>
              </a:defRPr>
            </a:lvl4pPr>
            <a:lvl5pPr>
              <a:spcAft>
                <a:spcPts val="600"/>
              </a:spcAft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83607-8B8D-448A-83A3-07180495AD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83607-8B8D-448A-83A3-07180495AD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3" descr="Fraunhofer Logo only"/>
          <p:cNvPicPr>
            <a:picLocks noChangeAspect="1" noChangeArrowheads="1"/>
          </p:cNvPicPr>
          <p:nvPr userDrawn="1"/>
        </p:nvPicPr>
        <p:blipFill>
          <a:blip r:embed="rId13" cstate="print">
            <a:lum bright="66000" contrast="-60000"/>
            <a:grayscl/>
          </a:blip>
          <a:srcRect/>
          <a:stretch>
            <a:fillRect/>
          </a:stretch>
        </p:blipFill>
        <p:spPr bwMode="auto">
          <a:xfrm>
            <a:off x="-457200" y="609600"/>
            <a:ext cx="10025063" cy="570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66294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83607-8B8D-448A-83A3-07180495ADF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Fraunhofer USA logo CESE in line .jp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457200" y="6132795"/>
            <a:ext cx="1981200" cy="6452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371600"/>
            <a:ext cx="7772400" cy="14700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Constructing Safety Assurance Cases for Medical Devices</a:t>
            </a:r>
            <a:endParaRPr lang="en-US" dirty="0"/>
          </a:p>
        </p:txBody>
      </p:sp>
      <p:sp>
        <p:nvSpPr>
          <p:cNvPr id="15363" name="Subtitle 2"/>
          <p:cNvSpPr>
            <a:spLocks noGrp="1"/>
          </p:cNvSpPr>
          <p:nvPr>
            <p:ph type="subTitle" idx="1"/>
          </p:nvPr>
        </p:nvSpPr>
        <p:spPr>
          <a:xfrm>
            <a:off x="1066800" y="3124200"/>
            <a:ext cx="3429000" cy="25908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Arnab Ray, PhD </a:t>
            </a:r>
            <a:endParaRPr lang="en-US" sz="2000" dirty="0"/>
          </a:p>
          <a:p>
            <a:r>
              <a:rPr lang="en-US" sz="2000" dirty="0" smtClean="0"/>
              <a:t>Senior Research Scientist</a:t>
            </a:r>
          </a:p>
          <a:p>
            <a:pPr>
              <a:spcAft>
                <a:spcPts val="1200"/>
              </a:spcAft>
            </a:pPr>
            <a:r>
              <a:rPr lang="en-US" sz="1600" i="1" dirty="0" err="1" smtClean="0"/>
              <a:t>Fraunhofer</a:t>
            </a:r>
            <a:r>
              <a:rPr lang="en-US" sz="1600" i="1" dirty="0" smtClean="0"/>
              <a:t> USA Center for Experimental Software Engineering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945117" y="3124200"/>
            <a:ext cx="3429000" cy="2590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Rance Cleaveland, PhD Professor,</a:t>
            </a:r>
          </a:p>
          <a:p>
            <a:r>
              <a:rPr lang="en-US" sz="1600" i="1" dirty="0" smtClean="0"/>
              <a:t>Department of Computer Science</a:t>
            </a:r>
          </a:p>
          <a:p>
            <a:r>
              <a:rPr lang="en-US" sz="1600" i="1" dirty="0" smtClean="0"/>
              <a:t>University of Maryland</a:t>
            </a:r>
          </a:p>
        </p:txBody>
      </p:sp>
    </p:spTree>
    <p:extLst>
      <p:ext uri="{BB962C8B-B14F-4D97-AF65-F5344CB8AC3E}">
        <p14:creationId xmlns:p14="http://schemas.microsoft.com/office/powerpoint/2010/main" val="152891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Manufacturers &amp; Assurance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“More regulatory overhead”</a:t>
            </a:r>
          </a:p>
          <a:p>
            <a:r>
              <a:rPr lang="en-US" dirty="0" smtClean="0"/>
              <a:t>“Do I have to redo everything I have in terms of pictures?” </a:t>
            </a:r>
          </a:p>
          <a:p>
            <a:r>
              <a:rPr lang="en-US" dirty="0" smtClean="0"/>
              <a:t>“Where should I start?”</a:t>
            </a:r>
          </a:p>
          <a:p>
            <a:r>
              <a:rPr lang="en-US" dirty="0" smtClean="0"/>
              <a:t>“What would be acceptable evidence for the FDA?”</a:t>
            </a:r>
          </a:p>
          <a:p>
            <a:r>
              <a:rPr lang="en-US" dirty="0" smtClean="0"/>
              <a:t>“How deep should we argue?”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32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any “approval worthy” device submission, </a:t>
            </a:r>
            <a:r>
              <a:rPr lang="en-US" dirty="0"/>
              <a:t>t</a:t>
            </a:r>
            <a:r>
              <a:rPr lang="en-US" dirty="0" smtClean="0"/>
              <a:t>he safety assurance case already exists, albeit in an implicit and undocumented form</a:t>
            </a:r>
          </a:p>
          <a:p>
            <a:r>
              <a:rPr lang="en-US" dirty="0" smtClean="0"/>
              <a:t>Safety assurance case:</a:t>
            </a:r>
            <a:r>
              <a:rPr lang="en-US" dirty="0" smtClean="0">
                <a:sym typeface="Wingdings" pitchFamily="2" charset="2"/>
              </a:rPr>
              <a:t> Formally and explicitly codifies the logical trail of reasoning for a device’s safety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80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Outlines an approach for safety assurance case argumentation</a:t>
            </a:r>
          </a:p>
          <a:p>
            <a:pPr lvl="1"/>
            <a:r>
              <a:rPr lang="en-US" dirty="0" smtClean="0"/>
              <a:t>Goal: Serves as the logical glue for different parts of the submission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76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Used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Generic Infusion Pump (GIP) Project</a:t>
            </a:r>
          </a:p>
          <a:p>
            <a:r>
              <a:rPr lang="en-US" dirty="0" smtClean="0"/>
              <a:t>Goal: Create an exemplar set of hazards, requirements, models for GIPs</a:t>
            </a:r>
          </a:p>
          <a:p>
            <a:r>
              <a:rPr lang="en-US" dirty="0" smtClean="0"/>
              <a:t>Example: GPCA (Generic Patient Controlled Analgesic Pump)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17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762000"/>
            <a:ext cx="8612446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057400" y="4495800"/>
            <a:ext cx="5337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Safety arguments vary by operating environment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19400" y="5298792"/>
            <a:ext cx="5892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 PCA pump safe for home may not be safe in a moving van !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31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Safe?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order to claim a device does nothing “bad”</a:t>
            </a:r>
          </a:p>
          <a:p>
            <a:pPr lvl="1"/>
            <a:r>
              <a:rPr lang="en-US" dirty="0" smtClean="0"/>
              <a:t>Comprehensively define “bad” (bad=anything that causes injury or death to human beings i.e. hazards)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03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16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0" y="577888"/>
            <a:ext cx="8915400" cy="5060911"/>
            <a:chOff x="228600" y="609600"/>
            <a:chExt cx="8569126" cy="4724400"/>
          </a:xfrm>
        </p:grpSpPr>
        <p:pic>
          <p:nvPicPr>
            <p:cNvPr id="2050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0" y="609600"/>
              <a:ext cx="8569126" cy="472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Rectangle 4"/>
            <p:cNvSpPr/>
            <p:nvPr/>
          </p:nvSpPr>
          <p:spPr>
            <a:xfrm>
              <a:off x="228600" y="3352800"/>
              <a:ext cx="26670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2"/>
                  </a:solidFill>
                </a:rPr>
                <a:t>How do we establish this?</a:t>
              </a:r>
              <a:endParaRPr lang="en-US" dirty="0">
                <a:solidFill>
                  <a:schemeClr val="tx2"/>
                </a:solidFill>
              </a:endParaRPr>
            </a:p>
          </p:txBody>
        </p:sp>
      </p:grpSp>
      <p:sp>
        <p:nvSpPr>
          <p:cNvPr id="7" name="Up Arrow 6"/>
          <p:cNvSpPr/>
          <p:nvPr/>
        </p:nvSpPr>
        <p:spPr>
          <a:xfrm rot="2541182">
            <a:off x="1446484" y="3142679"/>
            <a:ext cx="381000" cy="609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5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hazards?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419600"/>
          </a:xfrm>
        </p:spPr>
        <p:txBody>
          <a:bodyPr/>
          <a:lstStyle/>
          <a:p>
            <a:r>
              <a:rPr lang="en-US" dirty="0" smtClean="0"/>
              <a:t>Theoretically impossible to claim all hazards have been identified </a:t>
            </a:r>
          </a:p>
          <a:p>
            <a:r>
              <a:rPr lang="en-US" dirty="0" smtClean="0"/>
              <a:t>Strategies for arguments</a:t>
            </a:r>
          </a:p>
          <a:p>
            <a:pPr lvl="1"/>
            <a:r>
              <a:rPr lang="en-US" dirty="0" smtClean="0"/>
              <a:t>Reference to standards</a:t>
            </a:r>
          </a:p>
          <a:p>
            <a:pPr lvl="1"/>
            <a:r>
              <a:rPr lang="en-US" dirty="0" smtClean="0"/>
              <a:t>Past adverse events (“We handle all </a:t>
            </a:r>
            <a:r>
              <a:rPr lang="en-US" dirty="0" smtClean="0"/>
              <a:t>adverse events reported in the past to FDA”)</a:t>
            </a:r>
            <a:endParaRPr lang="en-US" dirty="0" smtClean="0"/>
          </a:p>
          <a:p>
            <a:pPr lvl="1"/>
            <a:r>
              <a:rPr lang="en-US" dirty="0" smtClean="0"/>
              <a:t>Predicate device (“We handle same set of hazards as this product on market”)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97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18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0" y="577888"/>
            <a:ext cx="8915400" cy="5060911"/>
            <a:chOff x="228600" y="609600"/>
            <a:chExt cx="8569126" cy="4724400"/>
          </a:xfrm>
        </p:grpSpPr>
        <p:pic>
          <p:nvPicPr>
            <p:cNvPr id="2050" name="Picture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0" y="609600"/>
              <a:ext cx="8569126" cy="472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Rectangle 4"/>
            <p:cNvSpPr/>
            <p:nvPr/>
          </p:nvSpPr>
          <p:spPr>
            <a:xfrm>
              <a:off x="228600" y="3352800"/>
              <a:ext cx="26670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2"/>
                </a:solidFill>
              </a:endParaRPr>
            </a:p>
          </p:txBody>
        </p:sp>
      </p:grpSp>
      <p:sp>
        <p:nvSpPr>
          <p:cNvPr id="7" name="Up Arrow 6"/>
          <p:cNvSpPr/>
          <p:nvPr/>
        </p:nvSpPr>
        <p:spPr>
          <a:xfrm rot="2541182">
            <a:off x="6556423" y="5010449"/>
            <a:ext cx="381000" cy="609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26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762000"/>
            <a:ext cx="9184867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610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Food And Drug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Federal body charged with the responsibility of “protecting </a:t>
            </a:r>
            <a:r>
              <a:rPr lang="en-US" dirty="0"/>
              <a:t>the public health by assuring the safety, efficacy and security of human and veterinary drugs, biological products, </a:t>
            </a:r>
            <a:r>
              <a:rPr lang="en-US" b="1" dirty="0"/>
              <a:t>medical devices</a:t>
            </a:r>
            <a:r>
              <a:rPr lang="en-US" dirty="0"/>
              <a:t>, our nation’s food supply, cosmetics, and products that emit </a:t>
            </a:r>
            <a:r>
              <a:rPr lang="en-US" dirty="0" smtClean="0"/>
              <a:t>radiation”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4648200"/>
            <a:ext cx="1600200" cy="7660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5012833"/>
            <a:ext cx="121920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74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principle: “If bubble size is greater than X microns, then hazard air-in-line has occurred. The patient is not impacted if infusion is stopped before bubble reaches bloodstream and he is notified ”</a:t>
            </a:r>
          </a:p>
          <a:p>
            <a:pPr lvl="1"/>
            <a:r>
              <a:rPr lang="en-US" dirty="0" smtClean="0"/>
              <a:t>Need to establish that this principle is correct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2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762000"/>
            <a:ext cx="9184867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al 1"/>
          <p:cNvSpPr/>
          <p:nvPr/>
        </p:nvSpPr>
        <p:spPr>
          <a:xfrm>
            <a:off x="4592432" y="3200400"/>
            <a:ext cx="817768" cy="3048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410200" y="2438400"/>
            <a:ext cx="1436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Mechanism?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46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Exclusively mechanical or electrical</a:t>
            </a:r>
          </a:p>
          <a:p>
            <a:r>
              <a:rPr lang="en-US" dirty="0" smtClean="0"/>
              <a:t>Exclusively software (e.g. a range check for drug safe limits)</a:t>
            </a:r>
          </a:p>
          <a:p>
            <a:r>
              <a:rPr lang="en-US" dirty="0" smtClean="0"/>
              <a:t>Combination of all of them (mechanical + electrical+ software)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3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Sensor is mechanism that detects bubble size</a:t>
            </a:r>
          </a:p>
          <a:p>
            <a:r>
              <a:rPr lang="en-US" dirty="0" smtClean="0"/>
              <a:t>Once safe limit is crossed, signal goes to software controller</a:t>
            </a:r>
          </a:p>
          <a:p>
            <a:r>
              <a:rPr lang="en-US" dirty="0" smtClean="0"/>
              <a:t>Controller </a:t>
            </a:r>
          </a:p>
          <a:p>
            <a:pPr lvl="1"/>
            <a:r>
              <a:rPr lang="en-US" dirty="0" smtClean="0"/>
              <a:t>sends message to alarm module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tops mechanical pump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57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Obligations?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Entire mechanism is able to detect bubble size appropriately</a:t>
            </a:r>
          </a:p>
          <a:p>
            <a:r>
              <a:rPr lang="en-US" dirty="0" smtClean="0"/>
              <a:t>(Time from bubble introduction to detection) + (Time from detection to stoppage of infusion)&lt; Safe limit such that bubble does not reach bloodstream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63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number of mechanism-specific constraints on implementations</a:t>
            </a:r>
          </a:p>
          <a:p>
            <a:r>
              <a:rPr lang="en-US" sz="1600" dirty="0"/>
              <a:t>R1: </a:t>
            </a:r>
            <a:r>
              <a:rPr lang="en-US" sz="1600" i="1" dirty="0"/>
              <a:t>An air-bubble must be detected by sensor within “t” time units of its introduction</a:t>
            </a:r>
            <a:r>
              <a:rPr lang="en-US" sz="1600" dirty="0"/>
              <a:t>.</a:t>
            </a:r>
          </a:p>
          <a:p>
            <a:r>
              <a:rPr lang="en-US" sz="1600" dirty="0"/>
              <a:t>R2: </a:t>
            </a:r>
            <a:r>
              <a:rPr lang="en-US" sz="1600" i="1" dirty="0"/>
              <a:t>The controller software can transition from an infusion mode to an alarming mode within “s” time units</a:t>
            </a:r>
            <a:r>
              <a:rPr lang="en-US" sz="1600" dirty="0"/>
              <a:t> </a:t>
            </a:r>
            <a:r>
              <a:rPr lang="en-US" sz="1600" i="1" dirty="0"/>
              <a:t>of hazard detection by sensor.</a:t>
            </a:r>
            <a:endParaRPr lang="en-US" sz="1600" dirty="0"/>
          </a:p>
          <a:p>
            <a:r>
              <a:rPr lang="en-US" sz="1600" dirty="0"/>
              <a:t>R3: </a:t>
            </a:r>
            <a:r>
              <a:rPr lang="en-US" sz="1600" i="1" dirty="0"/>
              <a:t>No infusion should be possible in the alarming mode</a:t>
            </a:r>
            <a:r>
              <a:rPr lang="en-US" sz="1600" dirty="0"/>
              <a:t>.</a:t>
            </a:r>
          </a:p>
          <a:p>
            <a:r>
              <a:rPr lang="en-US" sz="1600" dirty="0"/>
              <a:t>R4: </a:t>
            </a:r>
            <a:r>
              <a:rPr lang="en-US" sz="1600" i="1" dirty="0"/>
              <a:t>An alarm should be sufficiently loud to be heard</a:t>
            </a:r>
            <a:r>
              <a:rPr lang="en-US" sz="1600" dirty="0"/>
              <a:t>.</a:t>
            </a:r>
          </a:p>
          <a:p>
            <a:r>
              <a:rPr lang="en-US" sz="1600" dirty="0"/>
              <a:t>R5: </a:t>
            </a:r>
            <a:r>
              <a:rPr lang="en-US" sz="1600" i="1" dirty="0"/>
              <a:t>The time between the detection of an air-bubble and its entry into the patient’s bloodstream is more than </a:t>
            </a:r>
            <a:r>
              <a:rPr lang="en-US" sz="1600" i="1" dirty="0" err="1"/>
              <a:t>s+t</a:t>
            </a:r>
            <a:r>
              <a:rPr lang="en-US" sz="1600" i="1" dirty="0"/>
              <a:t> time units.</a:t>
            </a:r>
            <a:endParaRPr lang="en-US" sz="1600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41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Safety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4419600"/>
          </a:xfrm>
        </p:spPr>
        <p:txBody>
          <a:bodyPr/>
          <a:lstStyle/>
          <a:p>
            <a:r>
              <a:rPr lang="en-US" dirty="0" smtClean="0"/>
              <a:t>Set of safety requirements </a:t>
            </a:r>
          </a:p>
          <a:p>
            <a:pPr lvl="1"/>
            <a:r>
              <a:rPr lang="en-US" dirty="0" smtClean="0"/>
              <a:t>is relevant (no safety requirement not linked to a hazard)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s exhaustive (all aspects of the principle of hazard detection, harm prevention and recovery have been translated to requirements)</a:t>
            </a:r>
          </a:p>
          <a:p>
            <a:pPr lvl="1"/>
            <a:r>
              <a:rPr lang="en-US" dirty="0" smtClean="0"/>
              <a:t>is trustworthy (the safety requirements are internally consistent i.e. do not contradict each other)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96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27</a:t>
            </a:fld>
            <a:endParaRPr lang="en-US" dirty="0"/>
          </a:p>
        </p:txBody>
      </p:sp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762000"/>
            <a:ext cx="9184867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al 1"/>
          <p:cNvSpPr/>
          <p:nvPr/>
        </p:nvSpPr>
        <p:spPr>
          <a:xfrm>
            <a:off x="3962400" y="4419600"/>
            <a:ext cx="817768" cy="3048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162800" y="4495800"/>
            <a:ext cx="817768" cy="3048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78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Mechanisms Satisfy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Depends on the mechanism as to how its behavior is captured</a:t>
            </a:r>
          </a:p>
          <a:p>
            <a:pPr lvl="1"/>
            <a:r>
              <a:rPr lang="en-US" dirty="0" smtClean="0"/>
              <a:t>Behavior of fully mechanical &amp; electrical systems can be captured by specifications (motor speed, voltage rating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r>
              <a:rPr lang="en-US" dirty="0" smtClean="0"/>
              <a:t>Software systems are more problematic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87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Sub-claims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“The software system satisfies the set of safety requirements” may broken down into sub-claims with a development standard (e.g. IEC 62304) as reference </a:t>
            </a:r>
          </a:p>
          <a:p>
            <a:pPr lvl="1"/>
            <a:r>
              <a:rPr lang="en-US" dirty="0" smtClean="0"/>
              <a:t>One sub-claim for every step of the </a:t>
            </a:r>
            <a:r>
              <a:rPr lang="en-US" dirty="0" smtClean="0"/>
              <a:t>process (product specific)</a:t>
            </a:r>
            <a:endParaRPr lang="en-US" dirty="0" smtClean="0"/>
          </a:p>
          <a:p>
            <a:pPr lvl="1"/>
            <a:r>
              <a:rPr lang="en-US" dirty="0" smtClean="0"/>
              <a:t>Overall compliance with standard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84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Regulatory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600"/>
          </a:xfrm>
        </p:spPr>
        <p:txBody>
          <a:bodyPr/>
          <a:lstStyle/>
          <a:p>
            <a:r>
              <a:rPr lang="en-US" sz="2800" b="1" dirty="0" smtClean="0"/>
              <a:t>510(k)</a:t>
            </a:r>
            <a:r>
              <a:rPr lang="en-US" sz="2800" dirty="0" smtClean="0"/>
              <a:t>: device </a:t>
            </a:r>
            <a:r>
              <a:rPr lang="en-US" sz="2800" dirty="0"/>
              <a:t>to be marketed is as </a:t>
            </a:r>
            <a:r>
              <a:rPr lang="en-US" sz="2800" b="1" dirty="0"/>
              <a:t>safe </a:t>
            </a:r>
            <a:r>
              <a:rPr lang="en-US" sz="2800" dirty="0"/>
              <a:t>and </a:t>
            </a:r>
            <a:r>
              <a:rPr lang="en-US" sz="2800" b="1" dirty="0"/>
              <a:t>effective</a:t>
            </a:r>
            <a:r>
              <a:rPr lang="en-US" sz="2800" dirty="0"/>
              <a:t>, that is, substantially equivalent (SE), to a legally marketed device that is not subject to premarket approval (PMA</a:t>
            </a:r>
            <a:r>
              <a:rPr lang="en-US" sz="2800" dirty="0" smtClean="0"/>
              <a:t>)</a:t>
            </a:r>
          </a:p>
          <a:p>
            <a:r>
              <a:rPr lang="en-US" sz="2800" b="1" dirty="0" smtClean="0"/>
              <a:t>PMA</a:t>
            </a:r>
            <a:r>
              <a:rPr lang="en-US" sz="2800" dirty="0" smtClean="0"/>
              <a:t>: Approval  </a:t>
            </a:r>
            <a:r>
              <a:rPr lang="en-US" sz="2800" dirty="0"/>
              <a:t>based on a determination by FDA that the PMA contains sufficient valid scientific evidence that provides reasonable assurance that the device is </a:t>
            </a:r>
            <a:r>
              <a:rPr lang="en-US" sz="2800" b="1" dirty="0"/>
              <a:t>safe</a:t>
            </a:r>
            <a:r>
              <a:rPr lang="en-US" sz="2800" dirty="0"/>
              <a:t> and </a:t>
            </a:r>
            <a:r>
              <a:rPr lang="en-US" sz="2800" b="1" dirty="0"/>
              <a:t>effective</a:t>
            </a:r>
            <a:r>
              <a:rPr lang="en-US" sz="2800" dirty="0"/>
              <a:t> for its intended use or uses</a:t>
            </a:r>
          </a:p>
        </p:txBody>
      </p:sp>
    </p:spTree>
    <p:extLst>
      <p:ext uri="{BB962C8B-B14F-4D97-AF65-F5344CB8AC3E}">
        <p14:creationId xmlns:p14="http://schemas.microsoft.com/office/powerpoint/2010/main" val="335317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And Future 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need to “re-do” what you have already done</a:t>
            </a:r>
          </a:p>
          <a:p>
            <a:r>
              <a:rPr lang="en-US" dirty="0" smtClean="0"/>
              <a:t>Fill in the logical gaps</a:t>
            </a:r>
          </a:p>
          <a:p>
            <a:r>
              <a:rPr lang="en-US" dirty="0" smtClean="0"/>
              <a:t>While a perfect assurance case may not be possible, something is better than </a:t>
            </a:r>
            <a:r>
              <a:rPr lang="en-US" dirty="0" smtClean="0"/>
              <a:t>nothing</a:t>
            </a:r>
          </a:p>
          <a:p>
            <a:r>
              <a:rPr lang="en-US" dirty="0" smtClean="0"/>
              <a:t>Security Assurance Cases?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24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with medical device “submissions” to the FDA</a:t>
            </a:r>
          </a:p>
          <a:p>
            <a:r>
              <a:rPr lang="en-US" dirty="0" smtClean="0"/>
              <a:t>Safety assurance cases—a solution?</a:t>
            </a:r>
          </a:p>
          <a:p>
            <a:r>
              <a:rPr lang="en-US" dirty="0" smtClean="0"/>
              <a:t>More problems with that</a:t>
            </a:r>
          </a:p>
          <a:p>
            <a:r>
              <a:rPr lang="en-US" dirty="0" smtClean="0"/>
              <a:t>Some light inside the tunnel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62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Safety: Does not harm the patient (i.e. it cannot do something bad)</a:t>
            </a:r>
          </a:p>
          <a:p>
            <a:pPr lvl="1"/>
            <a:r>
              <a:rPr lang="en-US" dirty="0" smtClean="0"/>
              <a:t>e.g. introduce an air bubble into bloodstream</a:t>
            </a:r>
          </a:p>
          <a:p>
            <a:r>
              <a:rPr lang="en-US" dirty="0" smtClean="0"/>
              <a:t>Effectiveness:  Does something “good” (clinically)</a:t>
            </a:r>
          </a:p>
          <a:p>
            <a:pPr lvl="1"/>
            <a:r>
              <a:rPr lang="en-US" dirty="0" smtClean="0"/>
              <a:t>e.g. a device that claims to detect early signs of a particular type of cancer actually does what it claims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16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General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Manufacturers:</a:t>
            </a:r>
          </a:p>
          <a:p>
            <a:pPr lvl="1"/>
            <a:r>
              <a:rPr lang="en-US" dirty="0" smtClean="0"/>
              <a:t>The PMA/510(k) process is expensive</a:t>
            </a:r>
          </a:p>
          <a:p>
            <a:pPr lvl="1"/>
            <a:r>
              <a:rPr lang="en-US" dirty="0" smtClean="0"/>
              <a:t>Procedures and expectations from the FDA, they claim, are not clearly defined </a:t>
            </a:r>
          </a:p>
          <a:p>
            <a:pPr lvl="1"/>
            <a:r>
              <a:rPr lang="en-US" dirty="0" smtClean="0"/>
              <a:t>Regulatory regime provides a high cost of entry for new players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General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419600"/>
          </a:xfrm>
        </p:spPr>
        <p:txBody>
          <a:bodyPr/>
          <a:lstStyle/>
          <a:p>
            <a:r>
              <a:rPr lang="en-US" sz="2400" dirty="0" smtClean="0"/>
              <a:t>Regulators</a:t>
            </a:r>
          </a:p>
          <a:p>
            <a:pPr lvl="1"/>
            <a:r>
              <a:rPr lang="en-US" sz="2400" dirty="0" smtClean="0"/>
              <a:t>Submissions become more complex</a:t>
            </a:r>
          </a:p>
          <a:p>
            <a:pPr lvl="2"/>
            <a:r>
              <a:rPr lang="en-US" dirty="0" smtClean="0"/>
              <a:t>Software ! </a:t>
            </a:r>
          </a:p>
          <a:p>
            <a:pPr lvl="1"/>
            <a:r>
              <a:rPr lang="en-US" sz="2400" dirty="0" smtClean="0"/>
              <a:t>Time given to regulators to take decisions has remained same</a:t>
            </a:r>
          </a:p>
          <a:p>
            <a:pPr lvl="1"/>
            <a:r>
              <a:rPr lang="en-US" sz="2400" dirty="0" smtClean="0"/>
              <a:t>Submissions remain unstructured</a:t>
            </a:r>
          </a:p>
          <a:p>
            <a:pPr lvl="2"/>
            <a:r>
              <a:rPr lang="en-US" dirty="0" smtClean="0"/>
              <a:t>Table of contents pointing to different sections of submission is provided</a:t>
            </a:r>
          </a:p>
          <a:p>
            <a:pPr lvl="2"/>
            <a:r>
              <a:rPr lang="en-US" dirty="0" smtClean="0"/>
              <a:t>How the different sections contribute to safety argument not clear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91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Infusion Pumps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infusion pump infuses fluids, medication or nutrients into a patient's circulatory </a:t>
            </a:r>
            <a:r>
              <a:rPr lang="en-US" dirty="0" smtClean="0"/>
              <a:t>system</a:t>
            </a:r>
          </a:p>
          <a:p>
            <a:r>
              <a:rPr lang="en-US" dirty="0" smtClean="0"/>
              <a:t>Problematic class of devices responsible for a number of adverse events every year</a:t>
            </a:r>
          </a:p>
          <a:p>
            <a:r>
              <a:rPr lang="en-US" dirty="0" smtClean="0"/>
              <a:t>Includes insulin pumps, patient-controlled analgesic pumps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35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Guidance for Industry and FDA Staff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“FDA </a:t>
            </a:r>
            <a:r>
              <a:rPr lang="en-US" dirty="0"/>
              <a:t>recommends that you submit your information through a framework known as an </a:t>
            </a:r>
            <a:r>
              <a:rPr lang="en-US" b="1" dirty="0"/>
              <a:t>assurance case or assurance case </a:t>
            </a:r>
            <a:r>
              <a:rPr lang="en-US" b="1" dirty="0" smtClean="0"/>
              <a:t>report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83607-8B8D-448A-83A3-07180495ADF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80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noFill/>
        <a:ln>
          <a:solidFill>
            <a:schemeClr val="accent3"/>
          </a:solidFill>
          <a:tailEnd type="arrow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65509</TotalTime>
  <Words>1100</Words>
  <Application>Microsoft Office PowerPoint</Application>
  <PresentationFormat>On-screen Show (4:3)</PresentationFormat>
  <Paragraphs>140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Constructing Safety Assurance Cases for Medical Devices</vt:lpstr>
      <vt:lpstr>The Food And Drug Administration</vt:lpstr>
      <vt:lpstr>The Regulatory Process</vt:lpstr>
      <vt:lpstr>Outline Of Talk</vt:lpstr>
      <vt:lpstr>Definition of Safety</vt:lpstr>
      <vt:lpstr>The General Problem</vt:lpstr>
      <vt:lpstr>The General Problem</vt:lpstr>
      <vt:lpstr>External Infusion Pumps</vt:lpstr>
      <vt:lpstr>Guidance for Industry and FDA Staff</vt:lpstr>
      <vt:lpstr>Manufacturers &amp; Assurance Cases</vt:lpstr>
      <vt:lpstr>Our Thesis</vt:lpstr>
      <vt:lpstr>The Paper</vt:lpstr>
      <vt:lpstr>Example Used</vt:lpstr>
      <vt:lpstr>PowerPoint Presentation</vt:lpstr>
      <vt:lpstr>What is Safe?</vt:lpstr>
      <vt:lpstr>PowerPoint Presentation</vt:lpstr>
      <vt:lpstr>All hazards?</vt:lpstr>
      <vt:lpstr>PowerPoint Presentation</vt:lpstr>
      <vt:lpstr>PowerPoint Presentation</vt:lpstr>
      <vt:lpstr>Example </vt:lpstr>
      <vt:lpstr>PowerPoint Presentation</vt:lpstr>
      <vt:lpstr>Mechanism</vt:lpstr>
      <vt:lpstr>Example</vt:lpstr>
      <vt:lpstr>Proof Obligations?</vt:lpstr>
      <vt:lpstr>Safety Requirements</vt:lpstr>
      <vt:lpstr>Safety Requirements</vt:lpstr>
      <vt:lpstr>PowerPoint Presentation</vt:lpstr>
      <vt:lpstr>Mechanisms Satisfy Requirements</vt:lpstr>
      <vt:lpstr>More Sub-claims</vt:lpstr>
      <vt:lpstr>Conclusions And Future Directions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fherman</dc:creator>
  <cp:lastModifiedBy>ARNAB</cp:lastModifiedBy>
  <cp:revision>307</cp:revision>
  <cp:lastPrinted>2012-01-05T19:30:49Z</cp:lastPrinted>
  <dcterms:created xsi:type="dcterms:W3CDTF">2010-06-10T16:38:58Z</dcterms:created>
  <dcterms:modified xsi:type="dcterms:W3CDTF">2013-05-19T22:37:43Z</dcterms:modified>
</cp:coreProperties>
</file>